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DA3498-7BE8-5F46-9A30-3C5E6D7E0E5F}" type="datetimeFigureOut">
              <a:rPr lang="en-US" smtClean="0"/>
              <a:t>5/30/17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A36DC7-8D06-824C-9033-F5332B3D9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432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5/30/17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 smtClean="0"/>
              <a:t>Quantum Gadget </a:t>
            </a:r>
            <a:r>
              <a:rPr lang="en-US" sz="4400" dirty="0" smtClean="0"/>
              <a:t>and </a:t>
            </a:r>
            <a:r>
              <a:rPr lang="en-US" sz="4400" dirty="0" smtClean="0"/>
              <a:t>Mobile Payments </a:t>
            </a:r>
            <a:r>
              <a:rPr lang="en-US" sz="4400" dirty="0" smtClean="0"/>
              <a:t>Security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Justin Loo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33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556932"/>
            <a:ext cx="5592287" cy="3318936"/>
          </a:xfrm>
        </p:spPr>
        <p:txBody>
          <a:bodyPr/>
          <a:lstStyle/>
          <a:p>
            <a:r>
              <a:rPr lang="en-US" dirty="0" smtClean="0"/>
              <a:t>Mobile Payments: Apple and Android Pay</a:t>
            </a:r>
          </a:p>
          <a:p>
            <a:pPr lvl="1"/>
            <a:r>
              <a:rPr lang="en-US" dirty="0" smtClean="0"/>
              <a:t>Becoming incorporated into everyday lives</a:t>
            </a:r>
          </a:p>
          <a:p>
            <a:pPr lvl="1"/>
            <a:r>
              <a:rPr lang="en-US" dirty="0" smtClean="0"/>
              <a:t>Almost any smartphone with an NFC chip can use them</a:t>
            </a:r>
            <a:endParaRPr lang="en-US" dirty="0"/>
          </a:p>
          <a:p>
            <a:r>
              <a:rPr lang="en-US" dirty="0" smtClean="0"/>
              <a:t>Slow adoption rate in the UK</a:t>
            </a:r>
          </a:p>
          <a:p>
            <a:pPr lvl="1"/>
            <a:r>
              <a:rPr lang="en-US" dirty="0" smtClean="0"/>
              <a:t>Security concerns and fear of theft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203" y="2552865"/>
            <a:ext cx="1940791" cy="16635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083" y1="48730" x2="48083" y2="48730"/>
                        <a14:foregroundMark x1="55000" y1="50635" x2="55000" y2="50635"/>
                        <a14:foregroundMark x1="61750" y1="53175" x2="61750" y2="53175"/>
                        <a14:foregroundMark x1="40000" y1="38095" x2="40000" y2="380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63809" y="3384632"/>
            <a:ext cx="5508202" cy="289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95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Concerns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Hackers </a:t>
            </a:r>
            <a:r>
              <a:rPr lang="en-US" dirty="0"/>
              <a:t>are able to intercept and read the data sent by </a:t>
            </a:r>
            <a:r>
              <a:rPr lang="en-US" dirty="0" smtClean="0"/>
              <a:t>consumers</a:t>
            </a:r>
          </a:p>
          <a:p>
            <a:r>
              <a:rPr lang="en-US" dirty="0" smtClean="0"/>
              <a:t>Near field communication (NFC) can’t </a:t>
            </a:r>
            <a:r>
              <a:rPr lang="en-US" dirty="0"/>
              <a:t>protect against </a:t>
            </a:r>
            <a:r>
              <a:rPr lang="en-US" dirty="0" smtClean="0"/>
              <a:t>eavesdropping</a:t>
            </a:r>
          </a:p>
          <a:p>
            <a:pPr lvl="1"/>
            <a:r>
              <a:rPr lang="en-US" dirty="0" smtClean="0"/>
              <a:t>Main way to combat this is using a secure channel, like 3DES or AES</a:t>
            </a:r>
          </a:p>
          <a:p>
            <a:pPr lvl="1"/>
            <a:r>
              <a:rPr lang="en-US" dirty="0" smtClean="0"/>
              <a:t>Android and Apple Pay both use a tokenization process for security</a:t>
            </a:r>
          </a:p>
          <a:p>
            <a:pPr lvl="1"/>
            <a:r>
              <a:rPr lang="en-US" dirty="0" smtClean="0"/>
              <a:t>Doesn’t stop the hackers from getting the data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73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5449783" cy="3318936"/>
          </a:xfrm>
        </p:spPr>
        <p:txBody>
          <a:bodyPr>
            <a:normAutofit/>
          </a:bodyPr>
          <a:lstStyle/>
          <a:p>
            <a:r>
              <a:rPr lang="en-US" dirty="0" smtClean="0"/>
              <a:t>Quantum technology: </a:t>
            </a:r>
            <a:r>
              <a:rPr lang="en-US" dirty="0"/>
              <a:t>D</a:t>
            </a:r>
            <a:r>
              <a:rPr lang="en-US" dirty="0" smtClean="0"/>
              <a:t>eveloped by Dr. Iris Choi and an Oxford University collaboration along with Nokia and Bay Photonics</a:t>
            </a:r>
          </a:p>
          <a:p>
            <a:pPr lvl="1"/>
            <a:r>
              <a:rPr lang="en-US" dirty="0" smtClean="0"/>
              <a:t>Detects </a:t>
            </a:r>
            <a:r>
              <a:rPr lang="en-US" dirty="0"/>
              <a:t>eavesdropping and other </a:t>
            </a:r>
            <a:r>
              <a:rPr lang="en-US" dirty="0" smtClean="0"/>
              <a:t>hacking</a:t>
            </a:r>
          </a:p>
          <a:p>
            <a:pPr lvl="1"/>
            <a:r>
              <a:rPr lang="en-US" dirty="0" smtClean="0"/>
              <a:t>Millions of single particles of light are used to send encryption keys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5184" y="2683823"/>
            <a:ext cx="4302290" cy="282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07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movable mirrors and ultrafast LEDs for the data transmission</a:t>
            </a:r>
          </a:p>
          <a:p>
            <a:r>
              <a:rPr lang="en-US" dirty="0" smtClean="0"/>
              <a:t>6 pairs of LEDs: each pair is polarized and positioned differently</a:t>
            </a:r>
          </a:p>
          <a:p>
            <a:pPr lvl="1"/>
            <a:r>
              <a:rPr lang="en-US" dirty="0" smtClean="0"/>
              <a:t>Circular polarized pair: main key</a:t>
            </a:r>
          </a:p>
          <a:p>
            <a:pPr lvl="1"/>
            <a:r>
              <a:rPr lang="en-US" dirty="0" smtClean="0"/>
              <a:t>All others: Check security and errors in transmission</a:t>
            </a:r>
          </a:p>
        </p:txBody>
      </p:sp>
    </p:spTree>
    <p:extLst>
      <p:ext uri="{BB962C8B-B14F-4D97-AF65-F5344CB8AC3E}">
        <p14:creationId xmlns:p14="http://schemas.microsoft.com/office/powerpoint/2010/main" val="152782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Detects eavesdropping</a:t>
            </a:r>
          </a:p>
          <a:p>
            <a:pPr lvl="1"/>
            <a:r>
              <a:rPr lang="en-US" dirty="0" smtClean="0"/>
              <a:t>Steering System:</a:t>
            </a:r>
          </a:p>
          <a:p>
            <a:pPr lvl="2"/>
            <a:r>
              <a:rPr lang="en-US" dirty="0" smtClean="0"/>
              <a:t>Lights have to go to exact position: any deviation causes the system to detect an error</a:t>
            </a:r>
          </a:p>
          <a:p>
            <a:pPr lvl="3"/>
            <a:r>
              <a:rPr lang="en-US" dirty="0" smtClean="0"/>
              <a:t>Ex. Hackers trying to intercept the quantum transmission</a:t>
            </a:r>
          </a:p>
          <a:p>
            <a:pPr lvl="2"/>
            <a:r>
              <a:rPr lang="en-US" dirty="0" smtClean="0"/>
              <a:t>Prevents false readings by counteracting the natural motion of humans when trying to hold items still</a:t>
            </a:r>
          </a:p>
          <a:p>
            <a:r>
              <a:rPr lang="en-US" dirty="0" smtClean="0"/>
              <a:t>Secures information </a:t>
            </a:r>
          </a:p>
          <a:p>
            <a:pPr lvl="1"/>
            <a:r>
              <a:rPr lang="en-US" dirty="0" smtClean="0"/>
              <a:t>Using a long quantum key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31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Miniaturization</a:t>
            </a:r>
          </a:p>
          <a:p>
            <a:pPr lvl="1"/>
            <a:r>
              <a:rPr lang="en-US" dirty="0" smtClean="0"/>
              <a:t>Prototype: hand held size and clunky</a:t>
            </a:r>
          </a:p>
          <a:p>
            <a:pPr lvl="1"/>
            <a:r>
              <a:rPr lang="en-US" dirty="0" smtClean="0"/>
              <a:t>Researchers believe it can be shrunk down and put into phones</a:t>
            </a:r>
          </a:p>
          <a:p>
            <a:r>
              <a:rPr lang="en-US" dirty="0"/>
              <a:t>G</a:t>
            </a:r>
            <a:r>
              <a:rPr lang="en-US" dirty="0" smtClean="0"/>
              <a:t>reater trust in mobile payment security and adoption rates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46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404" y="2556932"/>
            <a:ext cx="10105901" cy="331893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"</a:t>
            </a:r>
            <a:r>
              <a:rPr lang="en-US" dirty="0"/>
              <a:t>Apple Pay Security and Privacy Overview." </a:t>
            </a:r>
            <a:r>
              <a:rPr lang="en-US" i="1" dirty="0"/>
              <a:t>Apple Support</a:t>
            </a:r>
            <a:r>
              <a:rPr lang="en-US" dirty="0"/>
              <a:t>. Apple Inc., 27 Mar. 2017. Web. 30 May 2017. &lt;https://</a:t>
            </a:r>
            <a:r>
              <a:rPr lang="en-US" dirty="0" err="1"/>
              <a:t>support.apple.com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-us/HT203027</a:t>
            </a:r>
            <a:r>
              <a:rPr lang="en-US" dirty="0" smtClean="0"/>
              <a:t>&gt;.</a:t>
            </a:r>
          </a:p>
          <a:p>
            <a:pPr marL="0" indent="0">
              <a:buNone/>
            </a:pPr>
            <a:r>
              <a:rPr lang="en-US" dirty="0" err="1" smtClean="0"/>
              <a:t>Haselsteiner</a:t>
            </a:r>
            <a:r>
              <a:rPr lang="en-US" dirty="0"/>
              <a:t>, Ernst, and </a:t>
            </a:r>
            <a:r>
              <a:rPr lang="en-US" dirty="0" err="1"/>
              <a:t>Klemens</a:t>
            </a:r>
            <a:r>
              <a:rPr lang="en-US" dirty="0"/>
              <a:t> </a:t>
            </a:r>
            <a:r>
              <a:rPr lang="en-US" dirty="0" err="1"/>
              <a:t>Breitfuß</a:t>
            </a:r>
            <a:r>
              <a:rPr lang="en-US" dirty="0"/>
              <a:t>. "Security in Near Field Communication (NFC)." </a:t>
            </a:r>
            <a:r>
              <a:rPr lang="en-US" i="1" dirty="0"/>
              <a:t>In Workshop on RFID Security</a:t>
            </a:r>
            <a:r>
              <a:rPr lang="en-US" dirty="0"/>
              <a:t> (2006): n. </a:t>
            </a:r>
            <a:r>
              <a:rPr lang="en-US" dirty="0" err="1"/>
              <a:t>pag</a:t>
            </a:r>
            <a:r>
              <a:rPr lang="en-US" dirty="0"/>
              <a:t>. Web. 29 May 2017. &lt;http://</a:t>
            </a:r>
            <a:r>
              <a:rPr lang="en-US" dirty="0" err="1"/>
              <a:t>citeseerx.ist.psu.edu</a:t>
            </a:r>
            <a:r>
              <a:rPr lang="en-US" dirty="0"/>
              <a:t>/</a:t>
            </a:r>
            <a:r>
              <a:rPr lang="en-US" dirty="0" err="1"/>
              <a:t>viewdoc</a:t>
            </a:r>
            <a:r>
              <a:rPr lang="en-US" dirty="0"/>
              <a:t>/</a:t>
            </a:r>
            <a:r>
              <a:rPr lang="en-US" dirty="0" err="1"/>
              <a:t>summary?doi</a:t>
            </a:r>
            <a:r>
              <a:rPr lang="en-US" dirty="0"/>
              <a:t>=10.1.1.475.3812</a:t>
            </a:r>
            <a:r>
              <a:rPr lang="en-US" dirty="0" smtClean="0"/>
              <a:t>&gt;.</a:t>
            </a:r>
          </a:p>
          <a:p>
            <a:pPr marL="0" indent="0">
              <a:buNone/>
            </a:pPr>
            <a:r>
              <a:rPr lang="en-US" dirty="0" smtClean="0"/>
              <a:t>"</a:t>
            </a:r>
            <a:r>
              <a:rPr lang="en-US" dirty="0"/>
              <a:t>How Payments Work - Android Pay Merchant Help." </a:t>
            </a:r>
            <a:r>
              <a:rPr lang="en-US" i="1" dirty="0"/>
              <a:t>Google</a:t>
            </a:r>
            <a:r>
              <a:rPr lang="en-US" dirty="0"/>
              <a:t>. Google, </a:t>
            </a:r>
            <a:r>
              <a:rPr lang="en-US" dirty="0" err="1"/>
              <a:t>n.d.</a:t>
            </a:r>
            <a:r>
              <a:rPr lang="en-US" dirty="0"/>
              <a:t> Web. 29 May 2017. &lt;https://</a:t>
            </a:r>
            <a:r>
              <a:rPr lang="en-US" dirty="0" err="1"/>
              <a:t>support.google.com</a:t>
            </a:r>
            <a:r>
              <a:rPr lang="en-US" dirty="0"/>
              <a:t>/</a:t>
            </a:r>
            <a:r>
              <a:rPr lang="en-US" dirty="0" err="1"/>
              <a:t>androidpay</a:t>
            </a:r>
            <a:r>
              <a:rPr lang="en-US" dirty="0"/>
              <a:t>/merchant/answer/6345242?hl=</a:t>
            </a:r>
            <a:r>
              <a:rPr lang="en-US" dirty="0" err="1"/>
              <a:t>en</a:t>
            </a:r>
            <a:r>
              <a:rPr lang="en-US" dirty="0" smtClean="0"/>
              <a:t>&gt;.</a:t>
            </a:r>
          </a:p>
          <a:p>
            <a:pPr marL="0" indent="0">
              <a:buNone/>
            </a:pPr>
            <a:r>
              <a:rPr lang="en-US" dirty="0" smtClean="0"/>
              <a:t>University </a:t>
            </a:r>
            <a:r>
              <a:rPr lang="en-US" dirty="0"/>
              <a:t>of Oxford. "New Quantum Gadget Could Make Contactless Payment More Secure." </a:t>
            </a:r>
            <a:r>
              <a:rPr lang="en-US" i="1" dirty="0" err="1"/>
              <a:t>EurekAlert</a:t>
            </a:r>
            <a:r>
              <a:rPr lang="en-US" i="1" dirty="0"/>
              <a:t>!</a:t>
            </a:r>
            <a:r>
              <a:rPr lang="en-US" dirty="0"/>
              <a:t> </a:t>
            </a:r>
            <a:r>
              <a:rPr lang="en-US" dirty="0" err="1"/>
              <a:t>N.p</a:t>
            </a:r>
            <a:r>
              <a:rPr lang="en-US" dirty="0"/>
              <a:t>., 28 Mar. 2017. Web. 29 May 2017. &lt;https://</a:t>
            </a:r>
            <a:r>
              <a:rPr lang="en-US" dirty="0" err="1"/>
              <a:t>www.eurekalert.org</a:t>
            </a:r>
            <a:r>
              <a:rPr lang="en-US" dirty="0"/>
              <a:t>/</a:t>
            </a:r>
            <a:r>
              <a:rPr lang="en-US" dirty="0" err="1"/>
              <a:t>pub_releases</a:t>
            </a:r>
            <a:r>
              <a:rPr lang="en-US" dirty="0"/>
              <a:t>/2017-03/uoo-nqg032817.php&gt;.</a:t>
            </a:r>
          </a:p>
        </p:txBody>
      </p:sp>
    </p:spTree>
    <p:extLst>
      <p:ext uri="{BB962C8B-B14F-4D97-AF65-F5344CB8AC3E}">
        <p14:creationId xmlns:p14="http://schemas.microsoft.com/office/powerpoint/2010/main" val="9196750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209</TotalTime>
  <Words>274</Words>
  <Application>Microsoft Macintosh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Garamond</vt:lpstr>
      <vt:lpstr>Organic</vt:lpstr>
      <vt:lpstr>Quantum Gadget and Mobile Payments Security</vt:lpstr>
      <vt:lpstr>Introduction</vt:lpstr>
      <vt:lpstr>Security Concerns</vt:lpstr>
      <vt:lpstr>Solution</vt:lpstr>
      <vt:lpstr>How It Works?</vt:lpstr>
      <vt:lpstr>Security Methods</vt:lpstr>
      <vt:lpstr>Future</vt:lpstr>
      <vt:lpstr>References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Gadget Makes Mobile Payments More Secure</dc:title>
  <dc:creator>Justin Loo</dc:creator>
  <cp:lastModifiedBy>Justin Loo</cp:lastModifiedBy>
  <cp:revision>21</cp:revision>
  <cp:lastPrinted>2017-05-30T18:50:57Z</cp:lastPrinted>
  <dcterms:created xsi:type="dcterms:W3CDTF">2017-05-29T04:30:03Z</dcterms:created>
  <dcterms:modified xsi:type="dcterms:W3CDTF">2017-05-30T20:59:25Z</dcterms:modified>
</cp:coreProperties>
</file>

<file path=docProps/thumbnail.jpeg>
</file>